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66" r:id="rId5"/>
    <p:sldId id="259" r:id="rId6"/>
    <p:sldId id="260" r:id="rId7"/>
    <p:sldId id="261" r:id="rId8"/>
    <p:sldId id="262" r:id="rId9"/>
    <p:sldId id="267" r:id="rId10"/>
    <p:sldId id="268" r:id="rId11"/>
    <p:sldId id="263" r:id="rId12"/>
    <p:sldId id="264" r:id="rId13"/>
    <p:sldId id="265"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861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1873"/>
            <a:ext cx="7477601" cy="2386361"/>
          </a:xfrm>
          <a:prstGeom prst="rect">
            <a:avLst/>
          </a:prstGeom>
          <a:noFill/>
          <a:ln/>
        </p:spPr>
        <p:txBody>
          <a:bodyPr wrap="square" rtlCol="0" anchor="t"/>
          <a:lstStyle/>
          <a:p>
            <a:pPr marL="0" indent="0">
              <a:lnSpc>
                <a:spcPts val="7545"/>
              </a:lnSpc>
              <a:buNone/>
            </a:pPr>
            <a:r>
              <a:rPr lang="en-US" sz="6036" b="1" dirty="0">
                <a:solidFill>
                  <a:srgbClr val="FFFFFF"/>
                </a:solidFill>
                <a:latin typeface="Instrument Sans" pitchFamily="34" charset="0"/>
                <a:ea typeface="Instrument Sans" pitchFamily="34" charset="-122"/>
                <a:cs typeface="Instrument Sans" pitchFamily="34" charset="-120"/>
              </a:rPr>
              <a:t>Introduction to Inheritance </a:t>
            </a:r>
            <a:endParaRPr lang="en-US" sz="6036" dirty="0"/>
          </a:p>
        </p:txBody>
      </p:sp>
      <p:sp>
        <p:nvSpPr>
          <p:cNvPr id="6" name="Text 2"/>
          <p:cNvSpPr/>
          <p:nvPr/>
        </p:nvSpPr>
        <p:spPr>
          <a:xfrm>
            <a:off x="833199" y="2074127"/>
            <a:ext cx="7477601" cy="4428829"/>
          </a:xfrm>
          <a:prstGeom prst="rect">
            <a:avLst/>
          </a:prstGeom>
          <a:noFill/>
          <a:ln/>
        </p:spPr>
        <p:txBody>
          <a:bodyPr wrap="square" rtlCol="0" anchor="t"/>
          <a:lstStyle/>
          <a:p>
            <a:pPr algn="l"/>
            <a:endParaRPr lang="en-IN" sz="1800" b="0" i="0" u="none" strike="noStrike" baseline="0" dirty="0">
              <a:solidFill>
                <a:srgbClr val="000000"/>
              </a:solidFill>
              <a:latin typeface="Calibri" panose="020F0502020204030204" pitchFamily="34" charset="0"/>
            </a:endParaRPr>
          </a:p>
          <a:p>
            <a:r>
              <a:rPr lang="en-US" sz="2400" b="0" i="0" u="none" strike="noStrike" baseline="0" dirty="0">
                <a:solidFill>
                  <a:schemeClr val="bg2"/>
                </a:solidFill>
                <a:latin typeface="Calibri" panose="020F0502020204030204" pitchFamily="34" charset="0"/>
              </a:rPr>
              <a:t>Inheritance means create a new class from existing class.</a:t>
            </a:r>
          </a:p>
          <a:p>
            <a:r>
              <a:rPr lang="en-US" sz="2400" b="0" i="0" u="none" strike="noStrike" baseline="0" dirty="0">
                <a:solidFill>
                  <a:schemeClr val="bg2"/>
                </a:solidFill>
                <a:latin typeface="Arial" panose="020B0604020202020204" pitchFamily="34" charset="0"/>
              </a:rPr>
              <a:t>•</a:t>
            </a:r>
            <a:r>
              <a:rPr lang="en-US" sz="2400" b="0" i="0" u="none" strike="noStrike" baseline="0" dirty="0">
                <a:solidFill>
                  <a:schemeClr val="bg2"/>
                </a:solidFill>
                <a:latin typeface="Calibri" panose="020F0502020204030204" pitchFamily="34" charset="0"/>
              </a:rPr>
              <a:t>Using Inheritance , new generated class access all properties(variable &amp; methods) of existing class.</a:t>
            </a:r>
          </a:p>
          <a:p>
            <a:r>
              <a:rPr lang="en-US" sz="2400" b="0" i="0" u="none" strike="noStrike" baseline="0" dirty="0">
                <a:solidFill>
                  <a:schemeClr val="bg2"/>
                </a:solidFill>
                <a:latin typeface="Arial" panose="020B0604020202020204" pitchFamily="34" charset="0"/>
              </a:rPr>
              <a:t>•</a:t>
            </a:r>
            <a:r>
              <a:rPr lang="en-US" sz="2400" b="0" i="0" u="none" strike="noStrike" baseline="0" dirty="0">
                <a:solidFill>
                  <a:schemeClr val="bg2"/>
                </a:solidFill>
                <a:latin typeface="Calibri" panose="020F0502020204030204" pitchFamily="34" charset="0"/>
              </a:rPr>
              <a:t>Inheritance define IS-A relationship(parent-child relationship) of class.</a:t>
            </a:r>
          </a:p>
          <a:p>
            <a:r>
              <a:rPr lang="en-US" sz="2400" b="0" i="0" u="none" strike="noStrike" baseline="0" dirty="0">
                <a:solidFill>
                  <a:schemeClr val="bg2"/>
                </a:solidFill>
                <a:latin typeface="Arial" panose="020B0604020202020204" pitchFamily="34" charset="0"/>
              </a:rPr>
              <a:t>•</a:t>
            </a:r>
            <a:r>
              <a:rPr lang="en-US" sz="2400" b="0" i="0" u="none" strike="noStrike" baseline="0" dirty="0">
                <a:solidFill>
                  <a:schemeClr val="bg2"/>
                </a:solidFill>
                <a:latin typeface="Calibri" panose="020F0502020204030204" pitchFamily="34" charset="0"/>
              </a:rPr>
              <a:t>Existing class known as parent class/base class/super class.</a:t>
            </a:r>
          </a:p>
          <a:p>
            <a:r>
              <a:rPr lang="en-US" sz="2400" b="0" i="0" u="none" strike="noStrike" baseline="0" dirty="0">
                <a:solidFill>
                  <a:schemeClr val="bg2"/>
                </a:solidFill>
                <a:latin typeface="Arial" panose="020B0604020202020204" pitchFamily="34" charset="0"/>
              </a:rPr>
              <a:t>•</a:t>
            </a:r>
            <a:r>
              <a:rPr lang="en-US" sz="2400" b="0" i="0" u="none" strike="noStrike" baseline="0" dirty="0">
                <a:solidFill>
                  <a:schemeClr val="bg2"/>
                </a:solidFill>
                <a:latin typeface="Calibri" panose="020F0502020204030204" pitchFamily="34" charset="0"/>
              </a:rPr>
              <a:t>New generated class known as child class/derived class/sub class.</a:t>
            </a:r>
          </a:p>
          <a:p>
            <a:r>
              <a:rPr lang="en-US" sz="2400" b="0" i="0" u="none" strike="noStrike" baseline="0" dirty="0">
                <a:solidFill>
                  <a:schemeClr val="bg2"/>
                </a:solidFill>
                <a:latin typeface="Arial" panose="020B0604020202020204" pitchFamily="34" charset="0"/>
              </a:rPr>
              <a:t>•</a:t>
            </a:r>
            <a:r>
              <a:rPr lang="en-US" sz="2400" b="0" i="0" u="none" strike="noStrike" baseline="0" dirty="0">
                <a:solidFill>
                  <a:schemeClr val="bg2"/>
                </a:solidFill>
                <a:latin typeface="Calibri" panose="020F0502020204030204" pitchFamily="34" charset="0"/>
              </a:rPr>
              <a:t>Inheritance are creating by “extends” keyword.</a:t>
            </a:r>
          </a:p>
          <a:p>
            <a:r>
              <a:rPr lang="en-US" sz="2400" b="0" i="0" u="none" strike="noStrike" baseline="0" dirty="0">
                <a:solidFill>
                  <a:schemeClr val="bg2"/>
                </a:solidFill>
                <a:latin typeface="Arial" panose="020B0604020202020204" pitchFamily="34" charset="0"/>
              </a:rPr>
              <a:t>•</a:t>
            </a:r>
            <a:r>
              <a:rPr lang="en-US" sz="2400" b="0" i="0" u="none" strike="noStrike" baseline="0" dirty="0">
                <a:solidFill>
                  <a:schemeClr val="bg2"/>
                </a:solidFill>
                <a:latin typeface="Calibri" panose="020F0502020204030204" pitchFamily="34" charset="0"/>
              </a:rPr>
              <a:t>Using inheritance, parent class properties and child class properties always call by child class objects.</a:t>
            </a:r>
          </a:p>
          <a:p>
            <a:pPr marL="0" indent="0">
              <a:lnSpc>
                <a:spcPts val="2799"/>
              </a:lnSpc>
              <a:buNone/>
            </a:pPr>
            <a:endParaRPr lang="en-US" sz="1750" dirty="0"/>
          </a:p>
        </p:txBody>
      </p:sp>
      <p:sp>
        <p:nvSpPr>
          <p:cNvPr id="7" name="Text 3"/>
          <p:cNvSpPr/>
          <p:nvPr/>
        </p:nvSpPr>
        <p:spPr>
          <a:xfrm>
            <a:off x="833199" y="5631366"/>
            <a:ext cx="7477601" cy="871589"/>
          </a:xfrm>
          <a:prstGeom prst="rect">
            <a:avLst/>
          </a:prstGeom>
          <a:noFill/>
          <a:ln/>
        </p:spPr>
        <p:txBody>
          <a:bodyPr wrap="non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                                                         </a:t>
            </a:r>
          </a:p>
          <a:p>
            <a:pPr marL="0" indent="0">
              <a:lnSpc>
                <a:spcPts val="2799"/>
              </a:lnSpc>
              <a:buNone/>
            </a:pPr>
            <a:endParaRPr lang="en-US" sz="1750" dirty="0">
              <a:solidFill>
                <a:srgbClr val="CFD0D8"/>
              </a:solidFill>
              <a:latin typeface="Instrument Sans" pitchFamily="34" charset="0"/>
              <a:ea typeface="Instrument Sans" pitchFamily="34" charset="-122"/>
              <a:cs typeface="Instrument Sans" pitchFamily="34" charset="-120"/>
            </a:endParaRPr>
          </a:p>
          <a:p>
            <a:pPr marL="0" indent="0">
              <a:lnSpc>
                <a:spcPts val="2799"/>
              </a:lnSpc>
              <a:buNone/>
            </a:pPr>
            <a:endParaRPr lang="en-US" sz="1750" dirty="0">
              <a:solidFill>
                <a:srgbClr val="CFD0D8"/>
              </a:solidFill>
              <a:latin typeface="Instrument Sans" pitchFamily="34" charset="0"/>
              <a:ea typeface="Instrument Sans" pitchFamily="34" charset="-122"/>
              <a:cs typeface="Instrument Sans" pitchFamily="34" charset="-120"/>
            </a:endParaRPr>
          </a:p>
          <a:p>
            <a:pPr marL="0" indent="0">
              <a:lnSpc>
                <a:spcPts val="2799"/>
              </a:lnSpc>
              <a:buNone/>
            </a:pPr>
            <a:endParaRPr lang="en-US" sz="1750" dirty="0">
              <a:solidFill>
                <a:srgbClr val="CFD0D8"/>
              </a:solidFill>
              <a:latin typeface="Instrument Sans" pitchFamily="34" charset="0"/>
              <a:ea typeface="Instrument Sans" pitchFamily="34" charset="-122"/>
              <a:cs typeface="Instrument Sans" pitchFamily="34" charset="-120"/>
            </a:endParaRPr>
          </a:p>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VRUND PATEL</a:t>
            </a:r>
            <a:endParaRPr lang="en-US" sz="1750" dirty="0"/>
          </a:p>
        </p:txBody>
      </p:sp>
      <p:sp>
        <p:nvSpPr>
          <p:cNvPr id="8" name="Text 4"/>
          <p:cNvSpPr/>
          <p:nvPr/>
        </p:nvSpPr>
        <p:spPr>
          <a:xfrm>
            <a:off x="833199" y="5897642"/>
            <a:ext cx="7477601" cy="355402"/>
          </a:xfrm>
          <a:prstGeom prst="rect">
            <a:avLst/>
          </a:prstGeom>
          <a:noFill/>
          <a:ln/>
        </p:spPr>
        <p:txBody>
          <a:bodyPr wrap="none" rtlCol="0" anchor="t"/>
          <a:lstStyle/>
          <a:p>
            <a:pPr marL="0" indent="0">
              <a:lnSpc>
                <a:spcPts val="2799"/>
              </a:lnSpc>
              <a:buNone/>
            </a:pPr>
            <a:endParaRPr lang="en-US" sz="1750" dirty="0">
              <a:solidFill>
                <a:srgbClr val="CFD0D8"/>
              </a:solidFill>
              <a:latin typeface="Instrument Sans" pitchFamily="34" charset="0"/>
              <a:ea typeface="Instrument Sans" pitchFamily="34" charset="-122"/>
              <a:cs typeface="Instrument Sans" pitchFamily="34" charset="-120"/>
            </a:endParaRPr>
          </a:p>
          <a:p>
            <a:pPr marL="0" indent="0">
              <a:lnSpc>
                <a:spcPts val="2799"/>
              </a:lnSpc>
              <a:buNone/>
            </a:pPr>
            <a:endParaRPr lang="en-US" sz="1750" dirty="0">
              <a:solidFill>
                <a:srgbClr val="CFD0D8"/>
              </a:solidFill>
              <a:latin typeface="Instrument Sans" pitchFamily="34" charset="0"/>
              <a:ea typeface="Instrument Sans" pitchFamily="34" charset="-122"/>
              <a:cs typeface="Instrument Sans" pitchFamily="34" charset="-120"/>
            </a:endParaRPr>
          </a:p>
          <a:p>
            <a:pPr marL="0" indent="0">
              <a:lnSpc>
                <a:spcPts val="2799"/>
              </a:lnSpc>
              <a:buNone/>
            </a:pPr>
            <a:endParaRPr lang="en-US" sz="1750" dirty="0">
              <a:solidFill>
                <a:srgbClr val="CFD0D8"/>
              </a:solidFill>
              <a:latin typeface="Instrument Sans" pitchFamily="34" charset="0"/>
              <a:ea typeface="Instrument Sans" pitchFamily="34" charset="-122"/>
              <a:cs typeface="Instrument Sans" pitchFamily="34" charset="-120"/>
            </a:endParaRPr>
          </a:p>
          <a:p>
            <a:pPr marL="0" indent="0">
              <a:lnSpc>
                <a:spcPts val="2799"/>
              </a:lnSpc>
              <a:buNone/>
            </a:pPr>
            <a:endParaRPr lang="en-US" sz="1750" dirty="0">
              <a:solidFill>
                <a:srgbClr val="CFD0D8"/>
              </a:solidFill>
              <a:latin typeface="Instrument Sans" pitchFamily="34" charset="0"/>
              <a:ea typeface="Instrument Sans" pitchFamily="34" charset="-122"/>
              <a:cs typeface="Instrument Sans" pitchFamily="34" charset="-120"/>
            </a:endParaRPr>
          </a:p>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23000054</a:t>
            </a:r>
            <a:endParaRPr lang="en-US" sz="1750" dirty="0"/>
          </a:p>
        </p:txBody>
      </p:sp>
      <p:sp>
        <p:nvSpPr>
          <p:cNvPr id="9" name="Text 5"/>
          <p:cNvSpPr/>
          <p:nvPr/>
        </p:nvSpPr>
        <p:spPr>
          <a:xfrm>
            <a:off x="833199" y="6502956"/>
            <a:ext cx="7477601" cy="355402"/>
          </a:xfrm>
          <a:prstGeom prst="rect">
            <a:avLst/>
          </a:prstGeom>
          <a:noFill/>
          <a:ln/>
        </p:spPr>
        <p:txBody>
          <a:bodyPr wrap="none" rtlCol="0" anchor="t"/>
          <a:lstStyle/>
          <a:p>
            <a:pPr marL="0" indent="0">
              <a:lnSpc>
                <a:spcPts val="2799"/>
              </a:lnSpc>
              <a:buNone/>
            </a:pPr>
            <a:endParaRPr lang="en-US" sz="1750"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8124B79-97B9-0BA6-5521-4D60774C3760}"/>
              </a:ext>
            </a:extLst>
          </p:cNvPr>
          <p:cNvSpPr/>
          <p:nvPr/>
        </p:nvSpPr>
        <p:spPr>
          <a:xfrm>
            <a:off x="3735659" y="1315844"/>
            <a:ext cx="6233531" cy="18845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Doing something...</a:t>
            </a:r>
          </a:p>
          <a:p>
            <a:pPr algn="ctr"/>
            <a:r>
              <a:rPr lang="en-US" dirty="0"/>
              <a:t>Doing something else...</a:t>
            </a:r>
            <a:endParaRPr lang="en-IN" dirty="0"/>
          </a:p>
        </p:txBody>
      </p:sp>
      <p:sp>
        <p:nvSpPr>
          <p:cNvPr id="3" name="Arrow: Right 2">
            <a:extLst>
              <a:ext uri="{FF2B5EF4-FFF2-40B4-BE49-F238E27FC236}">
                <a16:creationId xmlns:a16="http://schemas.microsoft.com/office/drawing/2014/main" id="{98DFCE8F-0BD8-919D-C7C7-28DC615BF86E}"/>
              </a:ext>
            </a:extLst>
          </p:cNvPr>
          <p:cNvSpPr/>
          <p:nvPr/>
        </p:nvSpPr>
        <p:spPr>
          <a:xfrm>
            <a:off x="1315844" y="1823224"/>
            <a:ext cx="1761893" cy="8697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OUTPUT :-</a:t>
            </a:r>
            <a:endParaRPr lang="en-US" dirty="0"/>
          </a:p>
        </p:txBody>
      </p:sp>
      <p:sp>
        <p:nvSpPr>
          <p:cNvPr id="5" name="Rectangle 1">
            <a:extLst>
              <a:ext uri="{FF2B5EF4-FFF2-40B4-BE49-F238E27FC236}">
                <a16:creationId xmlns:a16="http://schemas.microsoft.com/office/drawing/2014/main" id="{80BE3D03-7627-8AAD-AC98-1AB51F1BD3A4}"/>
              </a:ext>
            </a:extLst>
          </p:cNvPr>
          <p:cNvSpPr>
            <a:spLocks noChangeArrowheads="1"/>
          </p:cNvSpPr>
          <p:nvPr/>
        </p:nvSpPr>
        <p:spPr bwMode="auto">
          <a:xfrm>
            <a:off x="3735659" y="3841579"/>
            <a:ext cx="6952785" cy="2862322"/>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3600" dirty="0">
                <a:solidFill>
                  <a:srgbClr val="E5E3DF"/>
                </a:solidFill>
                <a:latin typeface="__Inter_aaf875"/>
              </a:rPr>
              <a:t>The output shows that both methods of the </a:t>
            </a:r>
            <a:r>
              <a:rPr lang="en-US" altLang="en-US" sz="3600" b="1" dirty="0" err="1">
                <a:solidFill>
                  <a:srgbClr val="E5E3DF"/>
                </a:solidFill>
                <a:latin typeface="ui-monospace"/>
              </a:rPr>
              <a:t>DemoClass</a:t>
            </a:r>
            <a:r>
              <a:rPr lang="en-US" altLang="en-US" sz="3600" dirty="0">
                <a:solidFill>
                  <a:srgbClr val="E5E3DF"/>
                </a:solidFill>
                <a:latin typeface="__Inter_aaf875"/>
              </a:rPr>
              <a:t> class were called and printed their respective messages to the console.</a:t>
            </a:r>
          </a:p>
          <a:p>
            <a:pPr lvl="0"/>
            <a:r>
              <a:rPr lang="en-US" altLang="en-US" sz="3600" dirty="0">
                <a:solidFill>
                  <a:srgbClr val="E5E3DF"/>
                </a:solidFill>
                <a:latin typeface="__Inter_aaf875"/>
              </a:rPr>
              <a:t>Is this conversation helpful</a:t>
            </a:r>
            <a:endParaRPr lang="en-US" altLang="en-US" sz="3600" dirty="0"/>
          </a:p>
        </p:txBody>
      </p:sp>
    </p:spTree>
    <p:extLst>
      <p:ext uri="{BB962C8B-B14F-4D97-AF65-F5344CB8AC3E}">
        <p14:creationId xmlns:p14="http://schemas.microsoft.com/office/powerpoint/2010/main" val="49874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1282422"/>
            <a:ext cx="8045410"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Conclusion and Key Takeaways</a:t>
            </a:r>
            <a:endParaRPr lang="en-US" sz="4374" dirty="0"/>
          </a:p>
        </p:txBody>
      </p:sp>
      <p:sp>
        <p:nvSpPr>
          <p:cNvPr id="5" name="Shape 2"/>
          <p:cNvSpPr/>
          <p:nvPr/>
        </p:nvSpPr>
        <p:spPr>
          <a:xfrm>
            <a:off x="2037993" y="2594729"/>
            <a:ext cx="499943" cy="499943"/>
          </a:xfrm>
          <a:prstGeom prst="roundRect">
            <a:avLst>
              <a:gd name="adj" fmla="val 20000"/>
            </a:avLst>
          </a:prstGeom>
          <a:noFill/>
          <a:ln w="7620">
            <a:solidFill>
              <a:srgbClr val="55555C"/>
            </a:solidFill>
            <a:prstDash val="solid"/>
          </a:ln>
        </p:spPr>
      </p:sp>
      <p:sp>
        <p:nvSpPr>
          <p:cNvPr id="6" name="Text 3"/>
          <p:cNvSpPr/>
          <p:nvPr/>
        </p:nvSpPr>
        <p:spPr>
          <a:xfrm>
            <a:off x="2223373" y="2636401"/>
            <a:ext cx="129064"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1</a:t>
            </a:r>
            <a:endParaRPr lang="en-US" sz="2624" dirty="0"/>
          </a:p>
        </p:txBody>
      </p:sp>
      <p:sp>
        <p:nvSpPr>
          <p:cNvPr id="7" name="Text 4"/>
          <p:cNvSpPr/>
          <p:nvPr/>
        </p:nvSpPr>
        <p:spPr>
          <a:xfrm>
            <a:off x="2760107" y="2671048"/>
            <a:ext cx="4329827" cy="347186"/>
          </a:xfrm>
          <a:prstGeom prst="rect">
            <a:avLst/>
          </a:prstGeom>
          <a:noFill/>
          <a:ln/>
        </p:spPr>
        <p:txBody>
          <a:bodyPr wrap="non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Inheritance Enhances Reusability</a:t>
            </a:r>
            <a:endParaRPr lang="en-US" sz="2187" dirty="0"/>
          </a:p>
        </p:txBody>
      </p:sp>
      <p:sp>
        <p:nvSpPr>
          <p:cNvPr id="8" name="Text 5"/>
          <p:cNvSpPr/>
          <p:nvPr/>
        </p:nvSpPr>
        <p:spPr>
          <a:xfrm>
            <a:off x="2760107" y="3151465"/>
            <a:ext cx="4444008" cy="1421606"/>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Inheritance allows you to create new classes based on existing ones, promoting code reuse and reducing development time.</a:t>
            </a:r>
            <a:endParaRPr lang="en-US" sz="1750" dirty="0"/>
          </a:p>
        </p:txBody>
      </p:sp>
      <p:sp>
        <p:nvSpPr>
          <p:cNvPr id="9" name="Shape 6"/>
          <p:cNvSpPr/>
          <p:nvPr/>
        </p:nvSpPr>
        <p:spPr>
          <a:xfrm>
            <a:off x="7426285" y="2594729"/>
            <a:ext cx="499943" cy="499943"/>
          </a:xfrm>
          <a:prstGeom prst="roundRect">
            <a:avLst>
              <a:gd name="adj" fmla="val 20000"/>
            </a:avLst>
          </a:prstGeom>
          <a:noFill/>
          <a:ln w="7620">
            <a:solidFill>
              <a:srgbClr val="55555C"/>
            </a:solidFill>
            <a:prstDash val="solid"/>
          </a:ln>
        </p:spPr>
      </p:sp>
      <p:sp>
        <p:nvSpPr>
          <p:cNvPr id="10" name="Text 7"/>
          <p:cNvSpPr/>
          <p:nvPr/>
        </p:nvSpPr>
        <p:spPr>
          <a:xfrm>
            <a:off x="7583329" y="2636401"/>
            <a:ext cx="185738"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2</a:t>
            </a:r>
            <a:endParaRPr lang="en-US" sz="2624" dirty="0"/>
          </a:p>
        </p:txBody>
      </p:sp>
      <p:sp>
        <p:nvSpPr>
          <p:cNvPr id="11" name="Text 8"/>
          <p:cNvSpPr/>
          <p:nvPr/>
        </p:nvSpPr>
        <p:spPr>
          <a:xfrm>
            <a:off x="8148399" y="2671048"/>
            <a:ext cx="3635335" cy="347186"/>
          </a:xfrm>
          <a:prstGeom prst="rect">
            <a:avLst/>
          </a:prstGeom>
          <a:noFill/>
          <a:ln/>
        </p:spPr>
        <p:txBody>
          <a:bodyPr wrap="non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Hierarchical Code Structure</a:t>
            </a:r>
            <a:endParaRPr lang="en-US" sz="2187" dirty="0"/>
          </a:p>
        </p:txBody>
      </p:sp>
      <p:sp>
        <p:nvSpPr>
          <p:cNvPr id="12" name="Text 9"/>
          <p:cNvSpPr/>
          <p:nvPr/>
        </p:nvSpPr>
        <p:spPr>
          <a:xfrm>
            <a:off x="8148399" y="3151465"/>
            <a:ext cx="4444008" cy="1066205"/>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The different types of inheritance, like single, multilevel, and hierarchical, enable a structured and organized class hierarchy.</a:t>
            </a:r>
            <a:endParaRPr lang="en-US" sz="1750" dirty="0"/>
          </a:p>
        </p:txBody>
      </p:sp>
      <p:sp>
        <p:nvSpPr>
          <p:cNvPr id="13" name="Shape 10"/>
          <p:cNvSpPr/>
          <p:nvPr/>
        </p:nvSpPr>
        <p:spPr>
          <a:xfrm>
            <a:off x="2037993" y="4968835"/>
            <a:ext cx="499943" cy="499943"/>
          </a:xfrm>
          <a:prstGeom prst="roundRect">
            <a:avLst>
              <a:gd name="adj" fmla="val 20000"/>
            </a:avLst>
          </a:prstGeom>
          <a:noFill/>
          <a:ln w="7620">
            <a:solidFill>
              <a:srgbClr val="55555C"/>
            </a:solidFill>
            <a:prstDash val="solid"/>
          </a:ln>
        </p:spPr>
      </p:sp>
      <p:sp>
        <p:nvSpPr>
          <p:cNvPr id="14" name="Text 11"/>
          <p:cNvSpPr/>
          <p:nvPr/>
        </p:nvSpPr>
        <p:spPr>
          <a:xfrm>
            <a:off x="2191464" y="5010507"/>
            <a:ext cx="193000"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3</a:t>
            </a:r>
            <a:endParaRPr lang="en-US" sz="2624" dirty="0"/>
          </a:p>
        </p:txBody>
      </p:sp>
      <p:sp>
        <p:nvSpPr>
          <p:cNvPr id="15" name="Text 12"/>
          <p:cNvSpPr/>
          <p:nvPr/>
        </p:nvSpPr>
        <p:spPr>
          <a:xfrm>
            <a:off x="2760107" y="5045154"/>
            <a:ext cx="3778091" cy="347186"/>
          </a:xfrm>
          <a:prstGeom prst="rect">
            <a:avLst/>
          </a:prstGeom>
          <a:noFill/>
          <a:ln/>
        </p:spPr>
        <p:txBody>
          <a:bodyPr wrap="non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Polymorphism and Flexibility</a:t>
            </a:r>
            <a:endParaRPr lang="en-US" sz="2187" dirty="0"/>
          </a:p>
        </p:txBody>
      </p:sp>
      <p:sp>
        <p:nvSpPr>
          <p:cNvPr id="16" name="Text 13"/>
          <p:cNvSpPr/>
          <p:nvPr/>
        </p:nvSpPr>
        <p:spPr>
          <a:xfrm>
            <a:off x="2760107" y="5525572"/>
            <a:ext cx="4444008" cy="1066205"/>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Inheritance supports polymorphism, allowing objects to take on multiple forms and adapt to changing requirements.</a:t>
            </a:r>
            <a:endParaRPr lang="en-US" sz="1750" dirty="0"/>
          </a:p>
        </p:txBody>
      </p:sp>
      <p:sp>
        <p:nvSpPr>
          <p:cNvPr id="17" name="Shape 14"/>
          <p:cNvSpPr/>
          <p:nvPr/>
        </p:nvSpPr>
        <p:spPr>
          <a:xfrm>
            <a:off x="7426285" y="4968835"/>
            <a:ext cx="499943" cy="499943"/>
          </a:xfrm>
          <a:prstGeom prst="roundRect">
            <a:avLst>
              <a:gd name="adj" fmla="val 20000"/>
            </a:avLst>
          </a:prstGeom>
          <a:noFill/>
          <a:ln w="7620">
            <a:solidFill>
              <a:srgbClr val="55555C"/>
            </a:solidFill>
            <a:prstDash val="solid"/>
          </a:ln>
        </p:spPr>
      </p:sp>
      <p:sp>
        <p:nvSpPr>
          <p:cNvPr id="18" name="Text 15"/>
          <p:cNvSpPr/>
          <p:nvPr/>
        </p:nvSpPr>
        <p:spPr>
          <a:xfrm>
            <a:off x="7573685" y="5010507"/>
            <a:ext cx="205026"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4</a:t>
            </a:r>
            <a:endParaRPr lang="en-US" sz="2624" dirty="0"/>
          </a:p>
        </p:txBody>
      </p:sp>
      <p:sp>
        <p:nvSpPr>
          <p:cNvPr id="19" name="Text 16"/>
          <p:cNvSpPr/>
          <p:nvPr/>
        </p:nvSpPr>
        <p:spPr>
          <a:xfrm>
            <a:off x="8148399" y="5045154"/>
            <a:ext cx="4386143" cy="347186"/>
          </a:xfrm>
          <a:prstGeom prst="rect">
            <a:avLst/>
          </a:prstGeom>
          <a:noFill/>
          <a:ln/>
        </p:spPr>
        <p:txBody>
          <a:bodyPr wrap="non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Efficient Design and Maintenance</a:t>
            </a:r>
            <a:endParaRPr lang="en-US" sz="2187" dirty="0"/>
          </a:p>
        </p:txBody>
      </p:sp>
      <p:sp>
        <p:nvSpPr>
          <p:cNvPr id="20" name="Text 17"/>
          <p:cNvSpPr/>
          <p:nvPr/>
        </p:nvSpPr>
        <p:spPr>
          <a:xfrm>
            <a:off x="8148399" y="5525572"/>
            <a:ext cx="4444008" cy="1421606"/>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Inheritance encourages modular and scalable code design, facilitating easier maintenance and updates over the long term.</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b="1" dirty="0">
                <a:solidFill>
                  <a:srgbClr val="FFFFFF"/>
                </a:solidFill>
                <a:latin typeface="Instrument Sans" pitchFamily="34" charset="0"/>
                <a:ea typeface="Instrument Sans" pitchFamily="34" charset="-122"/>
                <a:cs typeface="Instrument Sans" pitchFamily="34" charset="-120"/>
              </a:rPr>
              <a:t>Conclusion and Key Takeaways</a:t>
            </a:r>
            <a:endParaRPr lang="en-US" sz="6036" dirty="0"/>
          </a:p>
        </p:txBody>
      </p:sp>
      <p:sp>
        <p:nvSpPr>
          <p:cNvPr id="6" name="Text 2"/>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 this presentation, we've explored the powerful concept of inheritance in Java. From the foundational principles to the various types of inheritance, we've gained a comprehensive understanding of this essential object-oriented programming technique.</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976908"/>
            <a:ext cx="8669179"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Inheritance in Java: Key Concepts</a:t>
            </a:r>
            <a:endParaRPr lang="en-US" sz="4374" dirty="0"/>
          </a:p>
        </p:txBody>
      </p:sp>
      <p:sp>
        <p:nvSpPr>
          <p:cNvPr id="5" name="Text 2"/>
          <p:cNvSpPr/>
          <p:nvPr/>
        </p:nvSpPr>
        <p:spPr>
          <a:xfrm>
            <a:off x="2037993" y="2226707"/>
            <a:ext cx="2232065" cy="694373"/>
          </a:xfrm>
          <a:prstGeom prst="rect">
            <a:avLst/>
          </a:prstGeom>
          <a:noFill/>
          <a:ln/>
        </p:spPr>
        <p:txBody>
          <a:bodyPr wrap="squar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Inheritance Basics</a:t>
            </a:r>
            <a:endParaRPr lang="en-US" sz="2187" dirty="0"/>
          </a:p>
        </p:txBody>
      </p:sp>
      <p:sp>
        <p:nvSpPr>
          <p:cNvPr id="6" name="Text 3"/>
          <p:cNvSpPr/>
          <p:nvPr/>
        </p:nvSpPr>
        <p:spPr>
          <a:xfrm>
            <a:off x="2037993" y="3143250"/>
            <a:ext cx="2232065" cy="3909417"/>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Inheritance is a fundamental concept in Object-Oriented Programming (OOP) where a new class is created based on an existing class. The new class inherits the properties and methods of the parent class.</a:t>
            </a:r>
            <a:endParaRPr lang="en-US" sz="1750" dirty="0"/>
          </a:p>
        </p:txBody>
      </p:sp>
      <p:sp>
        <p:nvSpPr>
          <p:cNvPr id="7" name="Text 4"/>
          <p:cNvSpPr/>
          <p:nvPr/>
        </p:nvSpPr>
        <p:spPr>
          <a:xfrm>
            <a:off x="4819650" y="2226707"/>
            <a:ext cx="2232065" cy="347186"/>
          </a:xfrm>
          <a:prstGeom prst="rect">
            <a:avLst/>
          </a:prstGeom>
          <a:noFill/>
          <a:ln/>
        </p:spPr>
        <p:txBody>
          <a:bodyPr wrap="non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Code Reuse</a:t>
            </a:r>
            <a:endParaRPr lang="en-US" sz="2187" dirty="0"/>
          </a:p>
        </p:txBody>
      </p:sp>
      <p:sp>
        <p:nvSpPr>
          <p:cNvPr id="8" name="Text 5"/>
          <p:cNvSpPr/>
          <p:nvPr/>
        </p:nvSpPr>
        <p:spPr>
          <a:xfrm>
            <a:off x="4819650" y="2796064"/>
            <a:ext cx="2232065" cy="2843213"/>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Inheritance promotes code reuse by allowing classes to share common code, reducing duplication and making the codebase more maintainable.</a:t>
            </a:r>
            <a:endParaRPr lang="en-US" sz="1750" dirty="0"/>
          </a:p>
        </p:txBody>
      </p:sp>
      <p:sp>
        <p:nvSpPr>
          <p:cNvPr id="9" name="Text 6"/>
          <p:cNvSpPr/>
          <p:nvPr/>
        </p:nvSpPr>
        <p:spPr>
          <a:xfrm>
            <a:off x="7601307" y="2226707"/>
            <a:ext cx="2232065" cy="347186"/>
          </a:xfrm>
          <a:prstGeom prst="rect">
            <a:avLst/>
          </a:prstGeom>
          <a:noFill/>
          <a:ln/>
        </p:spPr>
        <p:txBody>
          <a:bodyPr wrap="non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Polymorphism</a:t>
            </a:r>
            <a:endParaRPr lang="en-US" sz="2187" dirty="0"/>
          </a:p>
        </p:txBody>
      </p:sp>
      <p:sp>
        <p:nvSpPr>
          <p:cNvPr id="10" name="Text 7"/>
          <p:cNvSpPr/>
          <p:nvPr/>
        </p:nvSpPr>
        <p:spPr>
          <a:xfrm>
            <a:off x="7601307" y="2796064"/>
            <a:ext cx="2232065" cy="3198614"/>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Inheritance enables polymorphism, which allows objects of different classes to be treated as objects of a common superclass, providing flexibility and extensibility.</a:t>
            </a:r>
            <a:endParaRPr lang="en-US" sz="1750" dirty="0"/>
          </a:p>
        </p:txBody>
      </p:sp>
      <p:sp>
        <p:nvSpPr>
          <p:cNvPr id="11" name="Text 8"/>
          <p:cNvSpPr/>
          <p:nvPr/>
        </p:nvSpPr>
        <p:spPr>
          <a:xfrm>
            <a:off x="10382964" y="2226707"/>
            <a:ext cx="2232065" cy="694373"/>
          </a:xfrm>
          <a:prstGeom prst="rect">
            <a:avLst/>
          </a:prstGeom>
          <a:noFill/>
          <a:ln/>
        </p:spPr>
        <p:txBody>
          <a:bodyPr wrap="squar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Method Overriding</a:t>
            </a:r>
            <a:endParaRPr lang="en-US" sz="2187" dirty="0"/>
          </a:p>
        </p:txBody>
      </p:sp>
      <p:sp>
        <p:nvSpPr>
          <p:cNvPr id="12" name="Text 9"/>
          <p:cNvSpPr/>
          <p:nvPr/>
        </p:nvSpPr>
        <p:spPr>
          <a:xfrm>
            <a:off x="10382964" y="3143250"/>
            <a:ext cx="2232065" cy="2487811"/>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Inheritance allows subclasses to override methods of the parent class, enabling dynamic behavior and customization.</a:t>
            </a:r>
            <a:endParaRPr lang="en-US" sz="175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012406"/>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Inheritance Basics</a:t>
            </a:r>
            <a:endParaRPr lang="en-US" sz="4374" dirty="0"/>
          </a:p>
        </p:txBody>
      </p:sp>
      <p:sp>
        <p:nvSpPr>
          <p:cNvPr id="6" name="Text 2"/>
          <p:cNvSpPr/>
          <p:nvPr/>
        </p:nvSpPr>
        <p:spPr>
          <a:xfrm>
            <a:off x="2393394" y="5040035"/>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CFD0D8"/>
                </a:solidFill>
                <a:latin typeface="Instrument Sans" pitchFamily="34" charset="0"/>
                <a:ea typeface="Instrument Sans" pitchFamily="34" charset="-122"/>
                <a:cs typeface="Instrument Sans" pitchFamily="34" charset="-120"/>
              </a:rPr>
              <a:t>Inheritance is a fundamental concept in object-oriented programming that allows a derived class to inherit properties and methods from a base class.</a:t>
            </a:r>
            <a:endParaRPr lang="en-US" sz="1750" dirty="0"/>
          </a:p>
        </p:txBody>
      </p:sp>
      <p:sp>
        <p:nvSpPr>
          <p:cNvPr id="7" name="Text 3"/>
          <p:cNvSpPr/>
          <p:nvPr/>
        </p:nvSpPr>
        <p:spPr>
          <a:xfrm>
            <a:off x="2393394" y="5839658"/>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CFD0D8"/>
                </a:solidFill>
                <a:latin typeface="Instrument Sans" pitchFamily="34" charset="0"/>
                <a:ea typeface="Instrument Sans" pitchFamily="34" charset="-122"/>
                <a:cs typeface="Instrument Sans" pitchFamily="34" charset="-120"/>
              </a:rPr>
              <a:t>The derived class is known as the </a:t>
            </a:r>
            <a:r>
              <a:rPr lang="en-US" sz="1750" b="1" dirty="0">
                <a:solidFill>
                  <a:srgbClr val="CFD0D8"/>
                </a:solidFill>
                <a:latin typeface="Instrument Sans" pitchFamily="34" charset="0"/>
                <a:ea typeface="Instrument Sans" pitchFamily="34" charset="-122"/>
                <a:cs typeface="Instrument Sans" pitchFamily="34" charset="-120"/>
              </a:rPr>
              <a:t>subclass</a:t>
            </a:r>
            <a:r>
              <a:rPr lang="en-US" sz="1750" dirty="0">
                <a:solidFill>
                  <a:srgbClr val="CFD0D8"/>
                </a:solidFill>
                <a:latin typeface="Instrument Sans" pitchFamily="34" charset="0"/>
                <a:ea typeface="Instrument Sans" pitchFamily="34" charset="-122"/>
                <a:cs typeface="Instrument Sans" pitchFamily="34" charset="-120"/>
              </a:rPr>
              <a:t>, while the base class is known as the </a:t>
            </a:r>
            <a:r>
              <a:rPr lang="en-US" sz="1750" b="1" dirty="0">
                <a:solidFill>
                  <a:srgbClr val="CFD0D8"/>
                </a:solidFill>
                <a:latin typeface="Instrument Sans" pitchFamily="34" charset="0"/>
                <a:ea typeface="Instrument Sans" pitchFamily="34" charset="-122"/>
                <a:cs typeface="Instrument Sans" pitchFamily="34" charset="-120"/>
              </a:rPr>
              <a:t>superclass</a:t>
            </a:r>
            <a:r>
              <a:rPr lang="en-US" sz="1750" dirty="0">
                <a:solidFill>
                  <a:srgbClr val="CFD0D8"/>
                </a:solidFill>
                <a:latin typeface="Instrument Sans" pitchFamily="34" charset="0"/>
                <a:ea typeface="Instrument Sans" pitchFamily="34" charset="-122"/>
                <a:cs typeface="Instrument Sans" pitchFamily="34" charset="-120"/>
              </a:rPr>
              <a:t>.</a:t>
            </a:r>
            <a:endParaRPr lang="en-US" sz="1750" dirty="0"/>
          </a:p>
        </p:txBody>
      </p:sp>
      <p:sp>
        <p:nvSpPr>
          <p:cNvPr id="8" name="Text 4"/>
          <p:cNvSpPr/>
          <p:nvPr/>
        </p:nvSpPr>
        <p:spPr>
          <a:xfrm>
            <a:off x="2393394" y="6283881"/>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CFD0D8"/>
                </a:solidFill>
                <a:latin typeface="Instrument Sans" pitchFamily="34" charset="0"/>
                <a:ea typeface="Instrument Sans" pitchFamily="34" charset="-122"/>
                <a:cs typeface="Instrument Sans" pitchFamily="34" charset="-120"/>
              </a:rPr>
              <a:t>Inheritance promotes </a:t>
            </a:r>
            <a:r>
              <a:rPr lang="en-US" sz="1750" u="sng" dirty="0">
                <a:solidFill>
                  <a:srgbClr val="CFD0D8"/>
                </a:solidFill>
                <a:latin typeface="Instrument Sans" pitchFamily="34" charset="0"/>
                <a:ea typeface="Instrument Sans" pitchFamily="34" charset="-122"/>
                <a:cs typeface="Instrument Sans" pitchFamily="34" charset="-120"/>
              </a:rPr>
              <a:t>code reuse</a:t>
            </a:r>
            <a:r>
              <a:rPr lang="en-US" sz="1750" dirty="0">
                <a:solidFill>
                  <a:srgbClr val="CFD0D8"/>
                </a:solidFill>
                <a:latin typeface="Instrument Sans" pitchFamily="34" charset="0"/>
                <a:ea typeface="Instrument Sans" pitchFamily="34" charset="-122"/>
                <a:cs typeface="Instrument Sans" pitchFamily="34" charset="-120"/>
              </a:rPr>
              <a:t> and </a:t>
            </a:r>
            <a:r>
              <a:rPr lang="en-US" sz="1750" u="sng" dirty="0">
                <a:solidFill>
                  <a:srgbClr val="CFD0D8"/>
                </a:solidFill>
                <a:latin typeface="Instrument Sans" pitchFamily="34" charset="0"/>
                <a:ea typeface="Instrument Sans" pitchFamily="34" charset="-122"/>
                <a:cs typeface="Instrument Sans" pitchFamily="34" charset="-120"/>
              </a:rPr>
              <a:t>hierarchical organization</a:t>
            </a:r>
            <a:r>
              <a:rPr lang="en-US" sz="1750" dirty="0">
                <a:solidFill>
                  <a:srgbClr val="CFD0D8"/>
                </a:solidFill>
                <a:latin typeface="Instrument Sans" pitchFamily="34" charset="0"/>
                <a:ea typeface="Instrument Sans" pitchFamily="34" charset="-122"/>
                <a:cs typeface="Instrument Sans" pitchFamily="34" charset="-120"/>
              </a:rPr>
              <a:t> of classes, making the code more </a:t>
            </a:r>
            <a:r>
              <a:rPr lang="en-US" sz="1750" b="1" dirty="0">
                <a:solidFill>
                  <a:srgbClr val="CFD0D8"/>
                </a:solidFill>
                <a:latin typeface="Instrument Sans" pitchFamily="34" charset="0"/>
                <a:ea typeface="Instrument Sans" pitchFamily="34" charset="-122"/>
                <a:cs typeface="Instrument Sans" pitchFamily="34" charset="-120"/>
              </a:rPr>
              <a:t>modular</a:t>
            </a:r>
            <a:r>
              <a:rPr lang="en-US" sz="1750" dirty="0">
                <a:solidFill>
                  <a:srgbClr val="CFD0D8"/>
                </a:solidFill>
                <a:latin typeface="Instrument Sans" pitchFamily="34" charset="0"/>
                <a:ea typeface="Instrument Sans" pitchFamily="34" charset="-122"/>
                <a:cs typeface="Instrument Sans" pitchFamily="34" charset="-120"/>
              </a:rPr>
              <a:t> and </a:t>
            </a:r>
            <a:r>
              <a:rPr lang="en-US" sz="1750" b="1" dirty="0">
                <a:solidFill>
                  <a:srgbClr val="CFD0D8"/>
                </a:solidFill>
                <a:latin typeface="Instrument Sans" pitchFamily="34" charset="0"/>
                <a:ea typeface="Instrument Sans" pitchFamily="34" charset="-122"/>
                <a:cs typeface="Instrument Sans" pitchFamily="34" charset="-120"/>
              </a:rPr>
              <a:t>maintainable</a:t>
            </a:r>
            <a:r>
              <a:rPr lang="en-US" sz="1750" dirty="0">
                <a:solidFill>
                  <a:srgbClr val="CFD0D8"/>
                </a:solidFill>
                <a:latin typeface="Instrument Sans" pitchFamily="34" charset="0"/>
                <a:ea typeface="Instrument Sans" pitchFamily="34" charset="-122"/>
                <a:cs typeface="Instrument Sans" pitchFamily="34" charset="-120"/>
              </a:rPr>
              <a:t>.</a:t>
            </a: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32065"/>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Types of Inheritance</a:t>
            </a:r>
            <a:endParaRPr lang="en-US" sz="4374" dirty="0"/>
          </a:p>
        </p:txBody>
      </p:sp>
      <p:sp>
        <p:nvSpPr>
          <p:cNvPr id="6" name="Text 2"/>
          <p:cNvSpPr/>
          <p:nvPr/>
        </p:nvSpPr>
        <p:spPr>
          <a:xfrm>
            <a:off x="833199" y="3259693"/>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 Java, there are several types of inheritance that allow classes to inherit attributes and methods from parent classes. The main types include single inheritance, multilevel inheritance, hierarchical inheritance, and multiple inheritance (with some limitations).</a:t>
            </a:r>
            <a:endParaRPr lang="en-US" sz="1750" dirty="0"/>
          </a:p>
        </p:txBody>
      </p:sp>
      <p:sp>
        <p:nvSpPr>
          <p:cNvPr id="7" name="Text 3"/>
          <p:cNvSpPr/>
          <p:nvPr/>
        </p:nvSpPr>
        <p:spPr>
          <a:xfrm>
            <a:off x="833199" y="4931212"/>
            <a:ext cx="7477601" cy="1066205"/>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Each type of inheritance has its own unique characteristics and use cases, allowing developers to model complex relationships between classes and reuse code effectively.</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74A5C-0799-AD70-287B-F65495D97968}"/>
              </a:ext>
            </a:extLst>
          </p:cNvPr>
          <p:cNvPicPr>
            <a:picLocks noChangeAspect="1"/>
          </p:cNvPicPr>
          <p:nvPr/>
        </p:nvPicPr>
        <p:blipFill>
          <a:blip r:embed="rId2"/>
          <a:stretch>
            <a:fillRect/>
          </a:stretch>
        </p:blipFill>
        <p:spPr>
          <a:xfrm>
            <a:off x="651532" y="394768"/>
            <a:ext cx="13327335" cy="7440063"/>
          </a:xfrm>
          <a:prstGeom prst="rect">
            <a:avLst/>
          </a:prstGeom>
        </p:spPr>
      </p:pic>
    </p:spTree>
    <p:extLst>
      <p:ext uri="{BB962C8B-B14F-4D97-AF65-F5344CB8AC3E}">
        <p14:creationId xmlns:p14="http://schemas.microsoft.com/office/powerpoint/2010/main" val="3788283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910233"/>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Single Inheritance</a:t>
            </a:r>
            <a:endParaRPr lang="en-US" sz="4374" dirty="0"/>
          </a:p>
        </p:txBody>
      </p:sp>
      <p:sp>
        <p:nvSpPr>
          <p:cNvPr id="5" name="Shape 2"/>
          <p:cNvSpPr/>
          <p:nvPr/>
        </p:nvSpPr>
        <p:spPr>
          <a:xfrm>
            <a:off x="7293054" y="2048947"/>
            <a:ext cx="44410" cy="5270421"/>
          </a:xfrm>
          <a:prstGeom prst="roundRect">
            <a:avLst>
              <a:gd name="adj" fmla="val 225151"/>
            </a:avLst>
          </a:prstGeom>
          <a:solidFill>
            <a:srgbClr val="55555C"/>
          </a:solidFill>
          <a:ln/>
        </p:spPr>
      </p:sp>
      <p:sp>
        <p:nvSpPr>
          <p:cNvPr id="6" name="Shape 3"/>
          <p:cNvSpPr/>
          <p:nvPr/>
        </p:nvSpPr>
        <p:spPr>
          <a:xfrm>
            <a:off x="6287631" y="2450247"/>
            <a:ext cx="777597" cy="44410"/>
          </a:xfrm>
          <a:prstGeom prst="roundRect">
            <a:avLst>
              <a:gd name="adj" fmla="val 225151"/>
            </a:avLst>
          </a:prstGeom>
          <a:solidFill>
            <a:srgbClr val="55555C"/>
          </a:solidFill>
          <a:ln/>
        </p:spPr>
      </p:sp>
      <p:sp>
        <p:nvSpPr>
          <p:cNvPr id="7" name="Shape 4"/>
          <p:cNvSpPr/>
          <p:nvPr/>
        </p:nvSpPr>
        <p:spPr>
          <a:xfrm>
            <a:off x="7065228" y="2222540"/>
            <a:ext cx="499943" cy="499943"/>
          </a:xfrm>
          <a:prstGeom prst="roundRect">
            <a:avLst>
              <a:gd name="adj" fmla="val 20000"/>
            </a:avLst>
          </a:prstGeom>
          <a:noFill/>
          <a:ln w="7620">
            <a:solidFill>
              <a:srgbClr val="55555C"/>
            </a:solidFill>
            <a:prstDash val="solid"/>
          </a:ln>
        </p:spPr>
      </p:sp>
      <p:sp>
        <p:nvSpPr>
          <p:cNvPr id="8" name="Text 5"/>
          <p:cNvSpPr/>
          <p:nvPr/>
        </p:nvSpPr>
        <p:spPr>
          <a:xfrm>
            <a:off x="7250609" y="2264212"/>
            <a:ext cx="129064"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1</a:t>
            </a:r>
            <a:endParaRPr lang="en-US" sz="2624" dirty="0"/>
          </a:p>
        </p:txBody>
      </p:sp>
      <p:sp>
        <p:nvSpPr>
          <p:cNvPr id="9" name="Text 6"/>
          <p:cNvSpPr/>
          <p:nvPr/>
        </p:nvSpPr>
        <p:spPr>
          <a:xfrm>
            <a:off x="3315653" y="2271117"/>
            <a:ext cx="2777490" cy="347186"/>
          </a:xfrm>
          <a:prstGeom prst="rect">
            <a:avLst/>
          </a:prstGeom>
          <a:noFill/>
          <a:ln/>
        </p:spPr>
        <p:txBody>
          <a:bodyPr wrap="none" rtlCol="0" anchor="t"/>
          <a:lstStyle/>
          <a:p>
            <a:pPr marL="0" indent="0" algn="r">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Definition</a:t>
            </a:r>
            <a:endParaRPr lang="en-US" sz="2187" dirty="0"/>
          </a:p>
        </p:txBody>
      </p:sp>
      <p:sp>
        <p:nvSpPr>
          <p:cNvPr id="10" name="Text 7"/>
          <p:cNvSpPr/>
          <p:nvPr/>
        </p:nvSpPr>
        <p:spPr>
          <a:xfrm>
            <a:off x="2037993" y="2751534"/>
            <a:ext cx="4055150" cy="1777008"/>
          </a:xfrm>
          <a:prstGeom prst="rect">
            <a:avLst/>
          </a:prstGeom>
          <a:noFill/>
          <a:ln/>
        </p:spPr>
        <p:txBody>
          <a:bodyPr wrap="square" rtlCol="0" anchor="t"/>
          <a:lstStyle/>
          <a:p>
            <a:pPr marL="0" indent="0" algn="r">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Single inheritance is a fundamental concept in object-oriented programming where a subclass inherits properties and methods from a single superclass.</a:t>
            </a:r>
            <a:endParaRPr lang="en-US" sz="1750" dirty="0"/>
          </a:p>
        </p:txBody>
      </p:sp>
      <p:sp>
        <p:nvSpPr>
          <p:cNvPr id="11" name="Shape 8"/>
          <p:cNvSpPr/>
          <p:nvPr/>
        </p:nvSpPr>
        <p:spPr>
          <a:xfrm>
            <a:off x="7565172" y="3561100"/>
            <a:ext cx="777597" cy="44410"/>
          </a:xfrm>
          <a:prstGeom prst="roundRect">
            <a:avLst>
              <a:gd name="adj" fmla="val 225151"/>
            </a:avLst>
          </a:prstGeom>
          <a:solidFill>
            <a:srgbClr val="55555C"/>
          </a:solidFill>
          <a:ln/>
        </p:spPr>
      </p:sp>
      <p:sp>
        <p:nvSpPr>
          <p:cNvPr id="12" name="Shape 9"/>
          <p:cNvSpPr/>
          <p:nvPr/>
        </p:nvSpPr>
        <p:spPr>
          <a:xfrm>
            <a:off x="7065228" y="3333393"/>
            <a:ext cx="499943" cy="499943"/>
          </a:xfrm>
          <a:prstGeom prst="roundRect">
            <a:avLst>
              <a:gd name="adj" fmla="val 20000"/>
            </a:avLst>
          </a:prstGeom>
          <a:noFill/>
          <a:ln w="7620">
            <a:solidFill>
              <a:srgbClr val="55555C"/>
            </a:solidFill>
            <a:prstDash val="solid"/>
          </a:ln>
        </p:spPr>
      </p:sp>
      <p:sp>
        <p:nvSpPr>
          <p:cNvPr id="13" name="Text 10"/>
          <p:cNvSpPr/>
          <p:nvPr/>
        </p:nvSpPr>
        <p:spPr>
          <a:xfrm>
            <a:off x="7222272" y="3375065"/>
            <a:ext cx="185738"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2</a:t>
            </a:r>
            <a:endParaRPr lang="en-US" sz="2624" dirty="0"/>
          </a:p>
        </p:txBody>
      </p:sp>
      <p:sp>
        <p:nvSpPr>
          <p:cNvPr id="14" name="Text 11"/>
          <p:cNvSpPr/>
          <p:nvPr/>
        </p:nvSpPr>
        <p:spPr>
          <a:xfrm>
            <a:off x="8537258" y="3381970"/>
            <a:ext cx="2777490" cy="347186"/>
          </a:xfrm>
          <a:prstGeom prst="rect">
            <a:avLst/>
          </a:prstGeom>
          <a:noFill/>
          <a:ln/>
        </p:spPr>
        <p:txBody>
          <a:bodyPr wrap="none" rtlCol="0" anchor="t"/>
          <a:lstStyle/>
          <a:p>
            <a:pPr marL="0" indent="0" algn="l">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Key Characteristics</a:t>
            </a:r>
            <a:endParaRPr lang="en-US" sz="2187" dirty="0"/>
          </a:p>
        </p:txBody>
      </p:sp>
      <p:sp>
        <p:nvSpPr>
          <p:cNvPr id="15" name="Text 12"/>
          <p:cNvSpPr/>
          <p:nvPr/>
        </p:nvSpPr>
        <p:spPr>
          <a:xfrm>
            <a:off x="8537258" y="3862388"/>
            <a:ext cx="4055150" cy="1421606"/>
          </a:xfrm>
          <a:prstGeom prst="rect">
            <a:avLst/>
          </a:prstGeom>
          <a:noFill/>
          <a:ln/>
        </p:spPr>
        <p:txBody>
          <a:bodyPr wrap="square" rtlCol="0" anchor="t"/>
          <a:lstStyle/>
          <a:p>
            <a:pPr marL="0" indent="0" algn="l">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 single inheritance, a subclass can only have one direct superclass, forming a simple parent-child relationship in the class hierarchy.</a:t>
            </a:r>
            <a:endParaRPr lang="en-US" sz="1750" dirty="0"/>
          </a:p>
        </p:txBody>
      </p:sp>
      <p:sp>
        <p:nvSpPr>
          <p:cNvPr id="16" name="Shape 13"/>
          <p:cNvSpPr/>
          <p:nvPr/>
        </p:nvSpPr>
        <p:spPr>
          <a:xfrm>
            <a:off x="6287631" y="5374184"/>
            <a:ext cx="777597" cy="44410"/>
          </a:xfrm>
          <a:prstGeom prst="roundRect">
            <a:avLst>
              <a:gd name="adj" fmla="val 225151"/>
            </a:avLst>
          </a:prstGeom>
          <a:solidFill>
            <a:srgbClr val="55555C"/>
          </a:solidFill>
          <a:ln/>
        </p:spPr>
      </p:sp>
      <p:sp>
        <p:nvSpPr>
          <p:cNvPr id="17" name="Shape 14"/>
          <p:cNvSpPr/>
          <p:nvPr/>
        </p:nvSpPr>
        <p:spPr>
          <a:xfrm>
            <a:off x="7065228" y="5146477"/>
            <a:ext cx="499943" cy="499943"/>
          </a:xfrm>
          <a:prstGeom prst="roundRect">
            <a:avLst>
              <a:gd name="adj" fmla="val 20000"/>
            </a:avLst>
          </a:prstGeom>
          <a:noFill/>
          <a:ln w="7620">
            <a:solidFill>
              <a:srgbClr val="55555C"/>
            </a:solidFill>
            <a:prstDash val="solid"/>
          </a:ln>
        </p:spPr>
      </p:sp>
      <p:sp>
        <p:nvSpPr>
          <p:cNvPr id="18" name="Text 15"/>
          <p:cNvSpPr/>
          <p:nvPr/>
        </p:nvSpPr>
        <p:spPr>
          <a:xfrm>
            <a:off x="7218700" y="5188148"/>
            <a:ext cx="193000"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3</a:t>
            </a:r>
            <a:endParaRPr lang="en-US" sz="2624" dirty="0"/>
          </a:p>
        </p:txBody>
      </p:sp>
      <p:sp>
        <p:nvSpPr>
          <p:cNvPr id="19" name="Text 16"/>
          <p:cNvSpPr/>
          <p:nvPr/>
        </p:nvSpPr>
        <p:spPr>
          <a:xfrm>
            <a:off x="3315653" y="5195054"/>
            <a:ext cx="2777490" cy="347186"/>
          </a:xfrm>
          <a:prstGeom prst="rect">
            <a:avLst/>
          </a:prstGeom>
          <a:noFill/>
          <a:ln/>
        </p:spPr>
        <p:txBody>
          <a:bodyPr wrap="none" rtlCol="0" anchor="t"/>
          <a:lstStyle/>
          <a:p>
            <a:pPr marL="0" indent="0" algn="r">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Advantages</a:t>
            </a:r>
            <a:endParaRPr lang="en-US" sz="2187" dirty="0"/>
          </a:p>
        </p:txBody>
      </p:sp>
      <p:sp>
        <p:nvSpPr>
          <p:cNvPr id="20" name="Text 17"/>
          <p:cNvSpPr/>
          <p:nvPr/>
        </p:nvSpPr>
        <p:spPr>
          <a:xfrm>
            <a:off x="2037993" y="5675471"/>
            <a:ext cx="4055150" cy="1421606"/>
          </a:xfrm>
          <a:prstGeom prst="rect">
            <a:avLst/>
          </a:prstGeom>
          <a:noFill/>
          <a:ln/>
        </p:spPr>
        <p:txBody>
          <a:bodyPr wrap="square" rtlCol="0" anchor="t"/>
          <a:lstStyle/>
          <a:p>
            <a:pPr marL="0" indent="0" algn="r">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Single inheritance promotes code reuse, simplifies class design, and makes the inheritance hierarchy easier to understand and maintain.</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678299"/>
            <a:ext cx="5643682"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Multilevel Inheritance</a:t>
            </a:r>
            <a:endParaRPr lang="en-US" sz="4374" dirty="0"/>
          </a:p>
        </p:txBody>
      </p:sp>
      <p:sp>
        <p:nvSpPr>
          <p:cNvPr id="5" name="Shape 2"/>
          <p:cNvSpPr/>
          <p:nvPr/>
        </p:nvSpPr>
        <p:spPr>
          <a:xfrm>
            <a:off x="2037993" y="1817013"/>
            <a:ext cx="1759029" cy="1280160"/>
          </a:xfrm>
          <a:prstGeom prst="roundRect">
            <a:avLst>
              <a:gd name="adj" fmla="val 7811"/>
            </a:avLst>
          </a:prstGeom>
          <a:noFill/>
          <a:ln w="7620">
            <a:solidFill>
              <a:srgbClr val="55555C"/>
            </a:solidFill>
            <a:prstDash val="solid"/>
          </a:ln>
        </p:spPr>
      </p:sp>
      <p:sp>
        <p:nvSpPr>
          <p:cNvPr id="6" name="Text 3"/>
          <p:cNvSpPr/>
          <p:nvPr/>
        </p:nvSpPr>
        <p:spPr>
          <a:xfrm>
            <a:off x="2267783" y="2234922"/>
            <a:ext cx="107513" cy="444341"/>
          </a:xfrm>
          <a:prstGeom prst="rect">
            <a:avLst/>
          </a:prstGeom>
          <a:noFill/>
          <a:ln/>
        </p:spPr>
        <p:txBody>
          <a:bodyPr wrap="none" rtlCol="0" anchor="t"/>
          <a:lstStyle/>
          <a:p>
            <a:pPr marL="0" indent="0" algn="ctr">
              <a:lnSpc>
                <a:spcPts val="3499"/>
              </a:lnSpc>
              <a:buNone/>
            </a:pPr>
            <a:r>
              <a:rPr lang="en-US" sz="2187" b="1" dirty="0">
                <a:solidFill>
                  <a:srgbClr val="CFD0D8"/>
                </a:solidFill>
                <a:latin typeface="Instrument Sans" pitchFamily="34" charset="0"/>
                <a:ea typeface="Instrument Sans" pitchFamily="34" charset="-122"/>
                <a:cs typeface="Instrument Sans" pitchFamily="34" charset="-120"/>
              </a:rPr>
              <a:t>1</a:t>
            </a:r>
            <a:endParaRPr lang="en-US" sz="2187" dirty="0"/>
          </a:p>
        </p:txBody>
      </p:sp>
      <p:sp>
        <p:nvSpPr>
          <p:cNvPr id="7" name="Text 4"/>
          <p:cNvSpPr/>
          <p:nvPr/>
        </p:nvSpPr>
        <p:spPr>
          <a:xfrm>
            <a:off x="4019193" y="2039183"/>
            <a:ext cx="1634847" cy="347186"/>
          </a:xfrm>
          <a:prstGeom prst="rect">
            <a:avLst/>
          </a:prstGeom>
          <a:noFill/>
          <a:ln/>
        </p:spPr>
        <p:txBody>
          <a:bodyPr wrap="none" rtlCol="0" anchor="t"/>
          <a:lstStyle/>
          <a:p>
            <a:pPr marL="0" indent="0" algn="l">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Parent Class</a:t>
            </a:r>
            <a:endParaRPr lang="en-US" sz="2187" dirty="0"/>
          </a:p>
        </p:txBody>
      </p:sp>
      <p:sp>
        <p:nvSpPr>
          <p:cNvPr id="8" name="Text 5"/>
          <p:cNvSpPr/>
          <p:nvPr/>
        </p:nvSpPr>
        <p:spPr>
          <a:xfrm>
            <a:off x="4019193" y="2519601"/>
            <a:ext cx="1634847" cy="355402"/>
          </a:xfrm>
          <a:prstGeom prst="rect">
            <a:avLst/>
          </a:prstGeom>
          <a:noFill/>
          <a:ln/>
        </p:spPr>
        <p:txBody>
          <a:bodyPr wrap="none" rtlCol="0" anchor="t"/>
          <a:lstStyle/>
          <a:p>
            <a:pPr marL="0" indent="0" algn="l">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Base class</a:t>
            </a:r>
            <a:endParaRPr lang="en-US" sz="1750" dirty="0"/>
          </a:p>
        </p:txBody>
      </p:sp>
      <p:sp>
        <p:nvSpPr>
          <p:cNvPr id="9" name="Shape 6"/>
          <p:cNvSpPr/>
          <p:nvPr/>
        </p:nvSpPr>
        <p:spPr>
          <a:xfrm>
            <a:off x="3908107" y="3071485"/>
            <a:ext cx="8573214" cy="22205"/>
          </a:xfrm>
          <a:prstGeom prst="roundRect">
            <a:avLst>
              <a:gd name="adj" fmla="val 450302"/>
            </a:avLst>
          </a:prstGeom>
          <a:solidFill>
            <a:srgbClr val="55555C"/>
          </a:solidFill>
          <a:ln/>
        </p:spPr>
      </p:sp>
      <p:sp>
        <p:nvSpPr>
          <p:cNvPr id="10" name="Shape 7"/>
          <p:cNvSpPr/>
          <p:nvPr/>
        </p:nvSpPr>
        <p:spPr>
          <a:xfrm>
            <a:off x="2037993" y="3208258"/>
            <a:ext cx="3518059" cy="1280160"/>
          </a:xfrm>
          <a:prstGeom prst="roundRect">
            <a:avLst>
              <a:gd name="adj" fmla="val 7811"/>
            </a:avLst>
          </a:prstGeom>
          <a:noFill/>
          <a:ln w="7620">
            <a:solidFill>
              <a:srgbClr val="55555C"/>
            </a:solidFill>
            <a:prstDash val="solid"/>
          </a:ln>
        </p:spPr>
      </p:sp>
      <p:sp>
        <p:nvSpPr>
          <p:cNvPr id="11" name="Text 8"/>
          <p:cNvSpPr/>
          <p:nvPr/>
        </p:nvSpPr>
        <p:spPr>
          <a:xfrm>
            <a:off x="2267783" y="3626168"/>
            <a:ext cx="154662" cy="444341"/>
          </a:xfrm>
          <a:prstGeom prst="rect">
            <a:avLst/>
          </a:prstGeom>
          <a:noFill/>
          <a:ln/>
        </p:spPr>
        <p:txBody>
          <a:bodyPr wrap="none" rtlCol="0" anchor="t"/>
          <a:lstStyle/>
          <a:p>
            <a:pPr marL="0" indent="0" algn="ctr">
              <a:lnSpc>
                <a:spcPts val="3499"/>
              </a:lnSpc>
              <a:buNone/>
            </a:pPr>
            <a:r>
              <a:rPr lang="en-US" sz="2187" b="1" dirty="0">
                <a:solidFill>
                  <a:srgbClr val="CFD0D8"/>
                </a:solidFill>
                <a:latin typeface="Instrument Sans" pitchFamily="34" charset="0"/>
                <a:ea typeface="Instrument Sans" pitchFamily="34" charset="-122"/>
                <a:cs typeface="Instrument Sans" pitchFamily="34" charset="-120"/>
              </a:rPr>
              <a:t>2</a:t>
            </a:r>
            <a:endParaRPr lang="en-US" sz="2187" dirty="0"/>
          </a:p>
        </p:txBody>
      </p:sp>
      <p:sp>
        <p:nvSpPr>
          <p:cNvPr id="12" name="Text 9"/>
          <p:cNvSpPr/>
          <p:nvPr/>
        </p:nvSpPr>
        <p:spPr>
          <a:xfrm>
            <a:off x="5778222" y="3430429"/>
            <a:ext cx="2080855" cy="347186"/>
          </a:xfrm>
          <a:prstGeom prst="rect">
            <a:avLst/>
          </a:prstGeom>
          <a:noFill/>
          <a:ln/>
        </p:spPr>
        <p:txBody>
          <a:bodyPr wrap="none" rtlCol="0" anchor="t"/>
          <a:lstStyle/>
          <a:p>
            <a:pPr marL="0" indent="0" algn="l">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Child Class</a:t>
            </a:r>
            <a:endParaRPr lang="en-US" sz="2187" dirty="0"/>
          </a:p>
        </p:txBody>
      </p:sp>
      <p:sp>
        <p:nvSpPr>
          <p:cNvPr id="13" name="Text 10"/>
          <p:cNvSpPr/>
          <p:nvPr/>
        </p:nvSpPr>
        <p:spPr>
          <a:xfrm>
            <a:off x="5778222" y="3910846"/>
            <a:ext cx="2080855" cy="355402"/>
          </a:xfrm>
          <a:prstGeom prst="rect">
            <a:avLst/>
          </a:prstGeom>
          <a:noFill/>
          <a:ln/>
        </p:spPr>
        <p:txBody>
          <a:bodyPr wrap="none" rtlCol="0" anchor="t"/>
          <a:lstStyle/>
          <a:p>
            <a:pPr marL="0" indent="0" algn="l">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Derived from parent</a:t>
            </a:r>
            <a:endParaRPr lang="en-US" sz="1750" dirty="0"/>
          </a:p>
        </p:txBody>
      </p:sp>
      <p:sp>
        <p:nvSpPr>
          <p:cNvPr id="14" name="Shape 11"/>
          <p:cNvSpPr/>
          <p:nvPr/>
        </p:nvSpPr>
        <p:spPr>
          <a:xfrm>
            <a:off x="5667137" y="4462730"/>
            <a:ext cx="6814185" cy="22205"/>
          </a:xfrm>
          <a:prstGeom prst="roundRect">
            <a:avLst>
              <a:gd name="adj" fmla="val 450302"/>
            </a:avLst>
          </a:prstGeom>
          <a:solidFill>
            <a:srgbClr val="55555C"/>
          </a:solidFill>
          <a:ln/>
        </p:spPr>
      </p:sp>
      <p:sp>
        <p:nvSpPr>
          <p:cNvPr id="15" name="Shape 12"/>
          <p:cNvSpPr/>
          <p:nvPr/>
        </p:nvSpPr>
        <p:spPr>
          <a:xfrm>
            <a:off x="2037993" y="4599503"/>
            <a:ext cx="5277207" cy="1280160"/>
          </a:xfrm>
          <a:prstGeom prst="roundRect">
            <a:avLst>
              <a:gd name="adj" fmla="val 7811"/>
            </a:avLst>
          </a:prstGeom>
          <a:noFill/>
          <a:ln w="7620">
            <a:solidFill>
              <a:srgbClr val="55555C"/>
            </a:solidFill>
            <a:prstDash val="solid"/>
          </a:ln>
        </p:spPr>
      </p:sp>
      <p:sp>
        <p:nvSpPr>
          <p:cNvPr id="16" name="Text 13"/>
          <p:cNvSpPr/>
          <p:nvPr/>
        </p:nvSpPr>
        <p:spPr>
          <a:xfrm>
            <a:off x="2267783" y="5017413"/>
            <a:ext cx="160853" cy="444341"/>
          </a:xfrm>
          <a:prstGeom prst="rect">
            <a:avLst/>
          </a:prstGeom>
          <a:noFill/>
          <a:ln/>
        </p:spPr>
        <p:txBody>
          <a:bodyPr wrap="none" rtlCol="0" anchor="t"/>
          <a:lstStyle/>
          <a:p>
            <a:pPr marL="0" indent="0" algn="ctr">
              <a:lnSpc>
                <a:spcPts val="3499"/>
              </a:lnSpc>
              <a:buNone/>
            </a:pPr>
            <a:r>
              <a:rPr lang="en-US" sz="2187" b="1" dirty="0">
                <a:solidFill>
                  <a:srgbClr val="CFD0D8"/>
                </a:solidFill>
                <a:latin typeface="Instrument Sans" pitchFamily="34" charset="0"/>
                <a:ea typeface="Instrument Sans" pitchFamily="34" charset="-122"/>
                <a:cs typeface="Instrument Sans" pitchFamily="34" charset="-120"/>
              </a:rPr>
              <a:t>3</a:t>
            </a:r>
            <a:endParaRPr lang="en-US" sz="2187" dirty="0"/>
          </a:p>
        </p:txBody>
      </p:sp>
      <p:sp>
        <p:nvSpPr>
          <p:cNvPr id="17" name="Text 14"/>
          <p:cNvSpPr/>
          <p:nvPr/>
        </p:nvSpPr>
        <p:spPr>
          <a:xfrm>
            <a:off x="7537371" y="4821674"/>
            <a:ext cx="2213848" cy="347186"/>
          </a:xfrm>
          <a:prstGeom prst="rect">
            <a:avLst/>
          </a:prstGeom>
          <a:noFill/>
          <a:ln/>
        </p:spPr>
        <p:txBody>
          <a:bodyPr wrap="none" rtlCol="0" anchor="t"/>
          <a:lstStyle/>
          <a:p>
            <a:pPr marL="0" indent="0" algn="l">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Grandchild Class</a:t>
            </a:r>
            <a:endParaRPr lang="en-US" sz="2187" dirty="0"/>
          </a:p>
        </p:txBody>
      </p:sp>
      <p:sp>
        <p:nvSpPr>
          <p:cNvPr id="18" name="Text 15"/>
          <p:cNvSpPr/>
          <p:nvPr/>
        </p:nvSpPr>
        <p:spPr>
          <a:xfrm>
            <a:off x="7537371" y="5302091"/>
            <a:ext cx="2213848" cy="355402"/>
          </a:xfrm>
          <a:prstGeom prst="rect">
            <a:avLst/>
          </a:prstGeom>
          <a:noFill/>
          <a:ln/>
        </p:spPr>
        <p:txBody>
          <a:bodyPr wrap="none" rtlCol="0" anchor="t"/>
          <a:lstStyle/>
          <a:p>
            <a:pPr marL="0" indent="0" algn="l">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Derived from child</a:t>
            </a:r>
            <a:endParaRPr lang="en-US" sz="1750" dirty="0"/>
          </a:p>
        </p:txBody>
      </p:sp>
      <p:sp>
        <p:nvSpPr>
          <p:cNvPr id="19" name="Text 16"/>
          <p:cNvSpPr/>
          <p:nvPr/>
        </p:nvSpPr>
        <p:spPr>
          <a:xfrm>
            <a:off x="2037993" y="6129576"/>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Multilevel inheritance in Java allows a derived class to inherit from a base class, which in turn inherits from another base class. This creates a hierarchy where the derived class has access to members from multiple levels of inheritance. This powerful feature enables code reuse and hierarchical organization of classes.</a:t>
            </a:r>
            <a:endParaRPr lang="en-US" sz="1750" dirty="0"/>
          </a:p>
        </p:txBody>
      </p:sp>
      <p:pic>
        <p:nvPicPr>
          <p:cNvPr id="2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9825"/>
            <a:ext cx="6226969"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Hierarchical Inheritance</a:t>
            </a:r>
            <a:endParaRPr lang="en-US" sz="4374" dirty="0"/>
          </a:p>
        </p:txBody>
      </p:sp>
      <p:sp>
        <p:nvSpPr>
          <p:cNvPr id="6" name="Text 2"/>
          <p:cNvSpPr/>
          <p:nvPr/>
        </p:nvSpPr>
        <p:spPr>
          <a:xfrm>
            <a:off x="833199" y="3437453"/>
            <a:ext cx="7477601" cy="1066205"/>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Hierarchical inheritance is a type of inheritance where a single parent class has multiple child classes. This allows for the reuse of code and the creation of a hierarchy of related classes.</a:t>
            </a:r>
            <a:endParaRPr lang="en-US" sz="1750" dirty="0"/>
          </a:p>
        </p:txBody>
      </p:sp>
      <p:sp>
        <p:nvSpPr>
          <p:cNvPr id="7" name="Text 3"/>
          <p:cNvSpPr/>
          <p:nvPr/>
        </p:nvSpPr>
        <p:spPr>
          <a:xfrm>
            <a:off x="833199" y="4753570"/>
            <a:ext cx="7477601" cy="1066205"/>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 Java, hierarchical inheritance is achieved using the 'extends' keyword. The parent class provides common functionality and fields to its child classes, which can then specialize and add their own unique features.</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32065"/>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Multiple Inheritance</a:t>
            </a:r>
            <a:endParaRPr lang="en-US" sz="4374" dirty="0"/>
          </a:p>
        </p:txBody>
      </p:sp>
      <p:sp>
        <p:nvSpPr>
          <p:cNvPr id="6" name="Text 2"/>
          <p:cNvSpPr/>
          <p:nvPr/>
        </p:nvSpPr>
        <p:spPr>
          <a:xfrm>
            <a:off x="833199" y="3259693"/>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Java does not support multiple inheritance of classes, but it does allow for multiple inheritance of interfaces. This means a class can implement multiple interfaces, gaining access to the methods and fields defined in those interfaces.</a:t>
            </a:r>
            <a:endParaRPr lang="en-US" sz="1750" dirty="0"/>
          </a:p>
        </p:txBody>
      </p:sp>
      <p:sp>
        <p:nvSpPr>
          <p:cNvPr id="7" name="Text 3"/>
          <p:cNvSpPr/>
          <p:nvPr/>
        </p:nvSpPr>
        <p:spPr>
          <a:xfrm>
            <a:off x="833199" y="4931212"/>
            <a:ext cx="7477601" cy="1066205"/>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While this can lead to powerful code reuse, it also introduces potential complications around method name conflicts that must be carefully managed.</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39445C-D804-91C4-CC65-BDCCDA493948}"/>
              </a:ext>
            </a:extLst>
          </p:cNvPr>
          <p:cNvSpPr/>
          <p:nvPr/>
        </p:nvSpPr>
        <p:spPr>
          <a:xfrm>
            <a:off x="1" y="1"/>
            <a:ext cx="14630400" cy="822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00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FCC85C24-E0C0-F7F4-249F-92B7E67BBD0A}"/>
              </a:ext>
            </a:extLst>
          </p:cNvPr>
          <p:cNvSpPr/>
          <p:nvPr/>
        </p:nvSpPr>
        <p:spPr>
          <a:xfrm>
            <a:off x="2397512" y="256478"/>
            <a:ext cx="9333571" cy="7750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interface FirstInterface {</a:t>
            </a:r>
          </a:p>
          <a:p>
            <a:pPr algn="ctr"/>
            <a:r>
              <a:rPr lang="en-IN"/>
              <a:t>    public void doSomething();</a:t>
            </a:r>
          </a:p>
          <a:p>
            <a:pPr algn="ctr"/>
            <a:r>
              <a:rPr lang="en-IN"/>
              <a:t>}</a:t>
            </a:r>
          </a:p>
          <a:p>
            <a:pPr algn="ctr"/>
            <a:endParaRPr lang="en-IN"/>
          </a:p>
          <a:p>
            <a:pPr algn="ctr"/>
            <a:r>
              <a:rPr lang="en-IN"/>
              <a:t>interface SecondInterface {</a:t>
            </a:r>
          </a:p>
          <a:p>
            <a:pPr algn="ctr"/>
            <a:r>
              <a:rPr lang="en-IN"/>
              <a:t>    public void doSomethingElse();</a:t>
            </a:r>
          </a:p>
          <a:p>
            <a:pPr algn="ctr"/>
            <a:r>
              <a:rPr lang="en-IN"/>
              <a:t>}</a:t>
            </a:r>
          </a:p>
          <a:p>
            <a:pPr algn="ctr"/>
            <a:endParaRPr lang="en-IN"/>
          </a:p>
          <a:p>
            <a:pPr algn="ctr"/>
            <a:r>
              <a:rPr lang="en-IN"/>
              <a:t>class DemoClass implements FirstInterface, SecondInterface {</a:t>
            </a:r>
          </a:p>
          <a:p>
            <a:pPr algn="ctr"/>
            <a:endParaRPr lang="en-IN"/>
          </a:p>
          <a:p>
            <a:pPr algn="ctr"/>
            <a:r>
              <a:rPr lang="en-IN"/>
              <a:t>    public void doSomething() {</a:t>
            </a:r>
          </a:p>
          <a:p>
            <a:pPr algn="ctr"/>
            <a:r>
              <a:rPr lang="en-IN"/>
              <a:t>        System.out.println("Doing something...");</a:t>
            </a:r>
          </a:p>
          <a:p>
            <a:pPr algn="ctr"/>
            <a:r>
              <a:rPr lang="en-IN"/>
              <a:t>    }</a:t>
            </a:r>
          </a:p>
          <a:p>
            <a:pPr algn="ctr"/>
            <a:endParaRPr lang="en-IN"/>
          </a:p>
          <a:p>
            <a:pPr algn="ctr"/>
            <a:r>
              <a:rPr lang="en-IN"/>
              <a:t>    public void doSomethingElse() {</a:t>
            </a:r>
          </a:p>
          <a:p>
            <a:pPr algn="ctr"/>
            <a:r>
              <a:rPr lang="en-IN"/>
              <a:t>        System.out.println("Doing something else...");</a:t>
            </a:r>
          </a:p>
          <a:p>
            <a:pPr algn="ctr"/>
            <a:r>
              <a:rPr lang="en-IN"/>
              <a:t>    }</a:t>
            </a:r>
          </a:p>
          <a:p>
            <a:pPr algn="ctr"/>
            <a:endParaRPr lang="en-IN"/>
          </a:p>
          <a:p>
            <a:pPr algn="ctr"/>
            <a:r>
              <a:rPr lang="en-IN"/>
              <a:t>    public static void main(String[] args) {</a:t>
            </a:r>
          </a:p>
          <a:p>
            <a:pPr algn="ctr"/>
            <a:r>
              <a:rPr lang="en-IN"/>
              <a:t>        DemoClass obj = new DemoClass();</a:t>
            </a:r>
          </a:p>
          <a:p>
            <a:pPr algn="ctr"/>
            <a:r>
              <a:rPr lang="en-IN"/>
              <a:t>        obj.doSomething();</a:t>
            </a:r>
          </a:p>
          <a:p>
            <a:pPr algn="ctr"/>
            <a:r>
              <a:rPr lang="en-IN"/>
              <a:t>        obj.doSomethingElse();</a:t>
            </a:r>
          </a:p>
          <a:p>
            <a:pPr algn="ctr"/>
            <a:r>
              <a:rPr lang="en-IN"/>
              <a:t>    }</a:t>
            </a:r>
          </a:p>
          <a:p>
            <a:pPr algn="ctr"/>
            <a:r>
              <a:rPr lang="en-IN"/>
              <a:t>}</a:t>
            </a:r>
          </a:p>
        </p:txBody>
      </p:sp>
    </p:spTree>
    <p:extLst>
      <p:ext uri="{BB962C8B-B14F-4D97-AF65-F5344CB8AC3E}">
        <p14:creationId xmlns:p14="http://schemas.microsoft.com/office/powerpoint/2010/main" val="1776145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912</Words>
  <Application>Microsoft Office PowerPoint</Application>
  <PresentationFormat>Custom</PresentationFormat>
  <Paragraphs>116</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__Inter_aaf875</vt:lpstr>
      <vt:lpstr>Arial</vt:lpstr>
      <vt:lpstr>Calibri</vt:lpstr>
      <vt:lpstr>Instrument Sans</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VRUND PATEL</cp:lastModifiedBy>
  <cp:revision>2</cp:revision>
  <dcterms:created xsi:type="dcterms:W3CDTF">2024-04-10T05:39:15Z</dcterms:created>
  <dcterms:modified xsi:type="dcterms:W3CDTF">2024-04-10T05:59:28Z</dcterms:modified>
</cp:coreProperties>
</file>